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71393F9-CFD5-4103-8869-6709B875B084}">
  <a:tblStyle styleId="{071393F9-CFD5-4103-8869-6709B875B0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k.com/bmtsu?w=wall-152717683_590%2Fall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Преза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https://vk.com/bmtsu?w=wall-152717683_590%2Fall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fcea2ee1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fcea2ee1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bbb4ce5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bbb4ce5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fde42418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fde4241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4b467756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4b467756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f7ad54d3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f7ad54d3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fcea2ee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fcea2ee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f7ad54d3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f7ad54d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fbbb4ce5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fbbb4ce5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f7ad54d3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f7ad54d3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49f6f86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49f6f86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fbbb4ce5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fbbb4ce5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fcea2ee1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fcea2ee1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fcea2ee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fcea2ee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fcea2ee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fcea2ee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osecom.mos.ru/vozdux/" TargetMode="External"/><Relationship Id="rId4" Type="http://schemas.openxmlformats.org/officeDocument/2006/relationships/hyperlink" Target="https://life.ru/p/1316329" TargetMode="External"/><Relationship Id="rId5" Type="http://schemas.openxmlformats.org/officeDocument/2006/relationships/hyperlink" Target="https://infogram.com/soderzhanie-vrednyh-veshestv-v-vozduhe-snizilos-v-dva-raza-1h984wkr1yyz4p3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u.wikipedia.org/wiki/%D0%9F%D1%80%D0%B0%D0%B2%D0%B8%D1%82%D0%B5%D0%BB%D1%8C%D1%81%D1%82%D0%B2%D0%BE_%D0%9C%D0%BE%D1%81%D0%BA%D0%B2%D1%8B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://www.mosecom.ru/karta/" TargetMode="External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7836900" y="2815000"/>
            <a:ext cx="1154700" cy="2328600"/>
          </a:xfrm>
          <a:prstGeom prst="parallelogram">
            <a:avLst>
              <a:gd fmla="val 6088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7196350" y="2815000"/>
            <a:ext cx="1154700" cy="2328600"/>
          </a:xfrm>
          <a:prstGeom prst="parallelogram">
            <a:avLst>
              <a:gd fmla="val 60883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6555800" y="2815000"/>
            <a:ext cx="1154700" cy="2328600"/>
          </a:xfrm>
          <a:prstGeom prst="parallelogram">
            <a:avLst>
              <a:gd fmla="val 60883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22527" l="0" r="0" t="27708"/>
          <a:stretch/>
        </p:blipFill>
        <p:spPr>
          <a:xfrm>
            <a:off x="0" y="0"/>
            <a:ext cx="9144000" cy="28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391450" y="2965563"/>
            <a:ext cx="6313200" cy="14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Состояние воздушной среды в городе Москва</a:t>
            </a:r>
            <a:endParaRPr b="1" sz="360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91450" y="4272350"/>
            <a:ext cx="31125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Юмаев Артур, ИУ7-65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Карнаилова Хадижат, ИУ7-65</a:t>
            </a:r>
            <a:endParaRPr sz="15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504000" y="4767725"/>
            <a:ext cx="2136000" cy="3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Москва, 2020 г.</a:t>
            </a:r>
            <a:endParaRPr sz="1200"/>
          </a:p>
        </p:txBody>
      </p:sp>
      <p:sp>
        <p:nvSpPr>
          <p:cNvPr id="61" name="Google Shape;61;p13"/>
          <p:cNvSpPr/>
          <p:nvPr/>
        </p:nvSpPr>
        <p:spPr>
          <a:xfrm>
            <a:off x="0" y="0"/>
            <a:ext cx="9144000" cy="2886300"/>
          </a:xfrm>
          <a:prstGeom prst="rect">
            <a:avLst/>
          </a:prstGeom>
          <a:solidFill>
            <a:srgbClr val="6FA8DC">
              <a:alpha val="38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1" name="Google Shape;231;p22"/>
          <p:cNvSpPr txBox="1"/>
          <p:nvPr/>
        </p:nvSpPr>
        <p:spPr>
          <a:xfrm>
            <a:off x="746025" y="799075"/>
            <a:ext cx="8511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Частицы PM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33" name="Google Shape;233;p22"/>
          <p:cNvSpPr/>
          <p:nvPr/>
        </p:nvSpPr>
        <p:spPr>
          <a:xfrm>
            <a:off x="-50" y="4662328"/>
            <a:ext cx="91440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-150" y="4679789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 txBox="1"/>
          <p:nvPr/>
        </p:nvSpPr>
        <p:spPr>
          <a:xfrm>
            <a:off x="2076525" y="443125"/>
            <a:ext cx="30579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Именно с</a:t>
            </a:r>
            <a:r>
              <a:rPr lang="en-GB" sz="1100">
                <a:solidFill>
                  <a:schemeClr val="dk1"/>
                </a:solidFill>
              </a:rPr>
              <a:t>толичная аналитическая лаборатория "Мосэкомониторинга" первой в России начала заниматься отслеживанием мелких </a:t>
            </a:r>
            <a:r>
              <a:rPr lang="en-GB" sz="1100">
                <a:solidFill>
                  <a:schemeClr val="dk1"/>
                </a:solidFill>
                <a:highlight>
                  <a:srgbClr val="CFE2F3"/>
                </a:highlight>
              </a:rPr>
              <a:t>взвешенных</a:t>
            </a:r>
            <a:r>
              <a:rPr lang="en-GB" sz="1100">
                <a:solidFill>
                  <a:schemeClr val="dk1"/>
                </a:solidFill>
              </a:rPr>
              <a:t> частиц </a:t>
            </a:r>
            <a:r>
              <a:rPr b="1" lang="en-GB" sz="1100">
                <a:solidFill>
                  <a:schemeClr val="dk1"/>
                </a:solidFill>
              </a:rPr>
              <a:t>PM10</a:t>
            </a:r>
            <a:r>
              <a:rPr lang="en-GB" sz="1100">
                <a:solidFill>
                  <a:schemeClr val="dk1"/>
                </a:solidFill>
              </a:rPr>
              <a:t> и </a:t>
            </a:r>
            <a:r>
              <a:rPr b="1" lang="en-GB" sz="1100">
                <a:solidFill>
                  <a:schemeClr val="dk1"/>
                </a:solidFill>
              </a:rPr>
              <a:t>PM2,5</a:t>
            </a:r>
            <a:r>
              <a:rPr lang="en-GB" sz="1100">
                <a:solidFill>
                  <a:schemeClr val="dk1"/>
                </a:solidFill>
              </a:rPr>
              <a:t> в атмосферном воздухе/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63" y="475525"/>
            <a:ext cx="1747913" cy="10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 flipH="1">
            <a:off x="135975" y="475525"/>
            <a:ext cx="56400" cy="1062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 flipH="1">
            <a:off x="5462425" y="2473075"/>
            <a:ext cx="99600" cy="1832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>
            <a:off x="5720225" y="454675"/>
            <a:ext cx="3143100" cy="1632900"/>
          </a:xfrm>
          <a:prstGeom prst="snip1Rect">
            <a:avLst>
              <a:gd fmla="val 40188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 txBox="1"/>
          <p:nvPr/>
        </p:nvSpPr>
        <p:spPr>
          <a:xfrm>
            <a:off x="5752625" y="446577"/>
            <a:ext cx="33066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/>
              <a:t>Взвешенные частицы</a:t>
            </a:r>
            <a:r>
              <a:rPr lang="en-GB" sz="1350"/>
              <a:t> (РМ) представляют собой широко распространенный загрязнитель атмосферного воздуха, включающий смесь твердых и жидких частиц, находящихся в воздухе во взвешенном состоянии.</a:t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4286150" y="514251"/>
            <a:ext cx="1434084" cy="646333"/>
          </a:xfrm>
          <a:custGeom>
            <a:rect b="b" l="l" r="r" t="t"/>
            <a:pathLst>
              <a:path extrusionOk="0" h="27214" w="60960">
                <a:moveTo>
                  <a:pt x="0" y="27214"/>
                </a:moveTo>
                <a:cubicBezTo>
                  <a:pt x="1724" y="26126"/>
                  <a:pt x="4355" y="21953"/>
                  <a:pt x="10342" y="20683"/>
                </a:cubicBezTo>
                <a:cubicBezTo>
                  <a:pt x="16329" y="19413"/>
                  <a:pt x="29664" y="20229"/>
                  <a:pt x="35923" y="19594"/>
                </a:cubicBezTo>
                <a:cubicBezTo>
                  <a:pt x="42182" y="18959"/>
                  <a:pt x="44813" y="18506"/>
                  <a:pt x="47897" y="16873"/>
                </a:cubicBezTo>
                <a:cubicBezTo>
                  <a:pt x="50981" y="15240"/>
                  <a:pt x="52252" y="12609"/>
                  <a:pt x="54429" y="9797"/>
                </a:cubicBezTo>
                <a:cubicBezTo>
                  <a:pt x="56606" y="6985"/>
                  <a:pt x="59872" y="1633"/>
                  <a:pt x="6096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Google Shape;242;p22"/>
          <p:cNvSpPr txBox="1"/>
          <p:nvPr/>
        </p:nvSpPr>
        <p:spPr>
          <a:xfrm>
            <a:off x="5638475" y="2338275"/>
            <a:ext cx="33066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223A5E"/>
                </a:solidFill>
                <a:highlight>
                  <a:srgbClr val="FFFFFF"/>
                </a:highlight>
              </a:rPr>
              <a:t>Взвешенные частицы сами по себе и в комбинации с другими загрязнителями представляют очень серьезную угрозу для здоровья человека. Эти частицы составляют 40–70% всех взвешенных частиц и являются наиболее опасными для здоровья людей. </a:t>
            </a:r>
            <a:r>
              <a:rPr b="1" lang="en-GB" sz="1350">
                <a:solidFill>
                  <a:srgbClr val="223A5E"/>
                </a:solidFill>
                <a:highlight>
                  <a:srgbClr val="FFFFFF"/>
                </a:highlight>
              </a:rPr>
              <a:t>Эти частицы способны проникать глубоко в легкие и оседать там.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2977075" y="2926650"/>
            <a:ext cx="22422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 u="sng">
                <a:solidFill>
                  <a:srgbClr val="223A5E"/>
                </a:solidFill>
                <a:highlight>
                  <a:srgbClr val="D9D9D9"/>
                </a:highlight>
              </a:rPr>
              <a:t>Вторичные частицы</a:t>
            </a:r>
            <a:r>
              <a:rPr lang="en-GB" sz="950" u="sng">
                <a:solidFill>
                  <a:srgbClr val="223A5E"/>
                </a:solidFill>
              </a:rPr>
              <a:t> </a:t>
            </a:r>
            <a:r>
              <a:rPr lang="en-GB" sz="950">
                <a:solidFill>
                  <a:srgbClr val="223A5E"/>
                </a:solidFill>
              </a:rPr>
              <a:t>образуются в воздухе в результате химических реакций газообразных загрязняющих веществ. Они являются продуктом происходящей в атмосфере трансформации окислов азота и двуокиси серы. Вторичные частицы в основном содержатся в мелкодисперсных РМ.</a:t>
            </a:r>
            <a:endParaRPr sz="1200"/>
          </a:p>
        </p:txBody>
      </p:sp>
      <p:sp>
        <p:nvSpPr>
          <p:cNvPr id="244" name="Google Shape;244;p22"/>
          <p:cNvSpPr txBox="1"/>
          <p:nvPr/>
        </p:nvSpPr>
        <p:spPr>
          <a:xfrm>
            <a:off x="210675" y="2934650"/>
            <a:ext cx="23472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 u="sng">
                <a:solidFill>
                  <a:srgbClr val="223A5E"/>
                </a:solidFill>
                <a:highlight>
                  <a:srgbClr val="C9DAF8"/>
                </a:highlight>
              </a:rPr>
              <a:t>Первичные РМ</a:t>
            </a:r>
            <a:r>
              <a:rPr lang="en-GB" sz="950" u="sng">
                <a:solidFill>
                  <a:srgbClr val="223A5E"/>
                </a:solidFill>
              </a:rPr>
              <a:t> и </a:t>
            </a:r>
            <a:r>
              <a:rPr lang="en-GB" sz="950" u="sng">
                <a:solidFill>
                  <a:srgbClr val="223A5E"/>
                </a:solidFill>
                <a:highlight>
                  <a:srgbClr val="C9DAF8"/>
                </a:highlight>
              </a:rPr>
              <a:t>газообразные</a:t>
            </a:r>
            <a:r>
              <a:rPr lang="en-GB" sz="950">
                <a:solidFill>
                  <a:srgbClr val="223A5E"/>
                </a:solidFill>
              </a:rPr>
              <a:t> прекурсоры могут происходить как из искусственных (антропогенных), так и из природных (неантропогенных) источников. (К антропогенным источникам относятся двигатели внутреннего сгорания, твердые виды топлива, другие виды промышленной деятельности , а также эрозия дорожного покрытия).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305325" y="2173488"/>
            <a:ext cx="15240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262563" y="2089813"/>
            <a:ext cx="18180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23A5E"/>
                </a:solidFill>
                <a:highlight>
                  <a:srgbClr val="C9DAF8"/>
                </a:highlight>
              </a:rPr>
              <a:t>П</a:t>
            </a:r>
            <a:r>
              <a:rPr b="1" lang="en-GB" sz="1150">
                <a:solidFill>
                  <a:srgbClr val="223A5E"/>
                </a:solidFill>
                <a:highlight>
                  <a:srgbClr val="C9DAF8"/>
                </a:highlight>
              </a:rPr>
              <a:t>ервичные </a:t>
            </a:r>
            <a:endParaRPr b="1" sz="1150">
              <a:solidFill>
                <a:srgbClr val="223A5E"/>
              </a:solidFill>
              <a:highlight>
                <a:srgbClr val="C9DAF8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223A5E"/>
                </a:solidFill>
                <a:highlight>
                  <a:srgbClr val="C9DAF8"/>
                </a:highlight>
              </a:rPr>
              <a:t>(непосредственно выбрасываться в атмосферный воздух)</a:t>
            </a:r>
            <a:endParaRPr b="1" sz="1150">
              <a:solidFill>
                <a:srgbClr val="223A5E"/>
              </a:solidFill>
              <a:highlight>
                <a:srgbClr val="C9DAF8"/>
              </a:highlight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-1645350" y="2451725"/>
            <a:ext cx="13464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3047875" y="2077175"/>
            <a:ext cx="2100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23A5E"/>
                </a:solidFill>
                <a:highlight>
                  <a:srgbClr val="D9D9D9"/>
                </a:highlight>
              </a:rPr>
              <a:t>В</a:t>
            </a:r>
            <a:r>
              <a:rPr b="1" lang="en-GB" sz="1150">
                <a:solidFill>
                  <a:srgbClr val="223A5E"/>
                </a:solidFill>
                <a:highlight>
                  <a:srgbClr val="D9D9D9"/>
                </a:highlight>
              </a:rPr>
              <a:t>торичные </a:t>
            </a:r>
            <a:endParaRPr b="1" sz="1150">
              <a:solidFill>
                <a:srgbClr val="223A5E"/>
              </a:solidFill>
              <a:highlight>
                <a:srgbClr val="D9D9D9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223A5E"/>
                </a:solidFill>
                <a:highlight>
                  <a:srgbClr val="D9D9D9"/>
                </a:highlight>
              </a:rPr>
              <a:t>(образовываются в атмосфере из  газообразных прекурсоров)</a:t>
            </a:r>
            <a:r>
              <a:rPr lang="en-GB" sz="1150">
                <a:solidFill>
                  <a:srgbClr val="223A5E"/>
                </a:solidFill>
              </a:rPr>
              <a:t> </a:t>
            </a:r>
            <a:endParaRPr b="1" sz="1150">
              <a:solidFill>
                <a:srgbClr val="223A5E"/>
              </a:solidFill>
              <a:highlight>
                <a:srgbClr val="D9D9D9"/>
              </a:highlight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1718250" y="1777588"/>
            <a:ext cx="1875300" cy="24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1678950" y="1716763"/>
            <a:ext cx="20025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50">
                <a:solidFill>
                  <a:srgbClr val="223A5E"/>
                </a:solidFill>
              </a:rPr>
              <a:t>PM Частицы могут быть</a:t>
            </a:r>
            <a:endParaRPr/>
          </a:p>
        </p:txBody>
      </p:sp>
      <p:cxnSp>
        <p:nvCxnSpPr>
          <p:cNvPr id="251" name="Google Shape;251;p22"/>
          <p:cNvCxnSpPr>
            <a:stCxn id="250" idx="1"/>
            <a:endCxn id="246" idx="0"/>
          </p:cNvCxnSpPr>
          <p:nvPr/>
        </p:nvCxnSpPr>
        <p:spPr>
          <a:xfrm flipH="1">
            <a:off x="1171650" y="1863763"/>
            <a:ext cx="507300" cy="22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2"/>
          <p:cNvCxnSpPr>
            <a:stCxn id="250" idx="3"/>
            <a:endCxn id="248" idx="0"/>
          </p:cNvCxnSpPr>
          <p:nvPr/>
        </p:nvCxnSpPr>
        <p:spPr>
          <a:xfrm>
            <a:off x="3681450" y="1863763"/>
            <a:ext cx="416700" cy="2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/>
          <p:nvPr/>
        </p:nvSpPr>
        <p:spPr>
          <a:xfrm>
            <a:off x="-50" y="4606845"/>
            <a:ext cx="91440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-150" y="4624306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b="0" l="24391" r="11386" t="0"/>
          <a:stretch/>
        </p:blipFill>
        <p:spPr>
          <a:xfrm>
            <a:off x="0" y="231725"/>
            <a:ext cx="4269099" cy="44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 </a:t>
            </a:r>
            <a:r>
              <a:rPr lang="en-GB" sz="1100">
                <a:solidFill>
                  <a:srgbClr val="FFFFFF"/>
                </a:solidFill>
              </a:rPr>
              <a:t>Положительное влияние карантина во время эпидемии covid-19 на атмосферу Москвы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-150" y="4688361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628338"/>
            <a:ext cx="4419574" cy="334295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3"/>
          <p:cNvSpPr txBox="1"/>
          <p:nvPr/>
        </p:nvSpPr>
        <p:spPr>
          <a:xfrm>
            <a:off x="4401377" y="4031295"/>
            <a:ext cx="4419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Рис. 5. Снижение показателей загрязненности атмосферы во время карантина при эпидемии коронавируса в 2020 году [</a:t>
            </a:r>
            <a:r>
              <a:rPr lang="en-GB" sz="800">
                <a:solidFill>
                  <a:srgbClr val="666666"/>
                </a:solidFill>
              </a:rPr>
              <a:t>3</a:t>
            </a:r>
            <a:r>
              <a:rPr lang="en-GB" sz="800">
                <a:solidFill>
                  <a:srgbClr val="666666"/>
                </a:solidFill>
              </a:rPr>
              <a:t>]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264" name="Google Shape;26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-4700" y="294000"/>
            <a:ext cx="4329900" cy="4385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FFFFFF">
                  <a:alpha val="93333"/>
                </a:srgbClr>
              </a:gs>
              <a:gs pos="81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 txBox="1"/>
          <p:nvPr/>
        </p:nvSpPr>
        <p:spPr>
          <a:xfrm>
            <a:off x="294300" y="817400"/>
            <a:ext cx="4026300" cy="3213900"/>
          </a:xfrm>
          <a:prstGeom prst="rect">
            <a:avLst/>
          </a:prstGeom>
          <a:gradFill>
            <a:gsLst>
              <a:gs pos="0">
                <a:srgbClr val="FBFBFB"/>
              </a:gs>
              <a:gs pos="21000">
                <a:srgbClr val="FDFDFD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С начала 2020 года в России наблюдается эпидемия коронавирусной инфекции, но, как оказалось, данная ситуация только положительно повлияла на экологию городов.</a:t>
            </a:r>
            <a:endParaRPr sz="1100"/>
          </a:p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В Москве по сравнению с прежними временами существенно сократилось количество фабрик, заводов, поэтому основным загрязняющим фактором являются выхлопы. Как только уменьшается количество автомобилей, уменьшается количество выбросов, которые наблюдаются на автодорогах. Чем меньше в Москве транспорта, тем атмосфера лучше [2].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Как сообщает столичный Департамент транспорта, на момент введения “карантина” интенсивность движения на автодорогах Москвы снизилась примерно на </a:t>
            </a:r>
            <a:r>
              <a:rPr b="1" lang="en-GB" sz="1100">
                <a:latin typeface="Roboto"/>
                <a:ea typeface="Roboto"/>
                <a:cs typeface="Roboto"/>
                <a:sym typeface="Roboto"/>
              </a:rPr>
              <a:t>50%.</a:t>
            </a:r>
            <a:endParaRPr b="1"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 </a:t>
            </a:r>
            <a:r>
              <a:rPr lang="en-GB" sz="1100">
                <a:solidFill>
                  <a:schemeClr val="lt1"/>
                </a:solidFill>
              </a:rPr>
              <a:t>Положительное влияние карантина во время эпидемии covid-19 на атмосферу Москвы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79975" y="4762825"/>
            <a:ext cx="8508600" cy="29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На изображениях показаны опустевшие улицы Москвы при карантине в 2020 году</a:t>
            </a:r>
            <a:endParaRPr sz="800"/>
          </a:p>
        </p:txBody>
      </p:sp>
      <p:sp>
        <p:nvSpPr>
          <p:cNvPr id="274" name="Google Shape;274;p24"/>
          <p:cNvSpPr/>
          <p:nvPr/>
        </p:nvSpPr>
        <p:spPr>
          <a:xfrm>
            <a:off x="-50" y="4662328"/>
            <a:ext cx="91440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-150" y="4679789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b="9444" l="0" r="0" t="10176"/>
          <a:stretch/>
        </p:blipFill>
        <p:spPr>
          <a:xfrm>
            <a:off x="6404200" y="3275260"/>
            <a:ext cx="2454948" cy="110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4">
            <a:alphaModFix/>
          </a:blip>
          <a:srcRect b="7918" l="0" r="0" t="11696"/>
          <a:stretch/>
        </p:blipFill>
        <p:spPr>
          <a:xfrm>
            <a:off x="6401118" y="1931135"/>
            <a:ext cx="2454956" cy="11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 rotWithShape="1">
          <a:blip r:embed="rId5">
            <a:alphaModFix amt="92000"/>
          </a:blip>
          <a:srcRect b="0" l="0" r="0" t="32009"/>
          <a:stretch/>
        </p:blipFill>
        <p:spPr>
          <a:xfrm>
            <a:off x="6401118" y="587010"/>
            <a:ext cx="2454956" cy="11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255575" y="587010"/>
            <a:ext cx="1848300" cy="3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000">
                <a:solidFill>
                  <a:srgbClr val="434343"/>
                </a:solidFill>
              </a:rPr>
              <a:t>В «Мосэкомониторинге» отмечают, что содержание вредных веществ в воздухе за несколько недель «карантина» сильно снизилось. Специалисты объясняют, что неправильно было бы строить сравнения на анализе отдельных дней. Слишком много факторов могут влиять на картину: были ли осадки, какой ветер и прочее. Для объективной картины нужно брать крупные промежутки времени. Был взят период с 30 марта по 19 апреля. И сравнивался со средними показателями этого же периода за последние несколько лет.</a:t>
            </a:r>
            <a:endParaRPr i="1" sz="1000">
              <a:solidFill>
                <a:srgbClr val="434343"/>
              </a:solidFill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2314661" y="586998"/>
            <a:ext cx="1110000" cy="1110000"/>
          </a:xfrm>
          <a:prstGeom prst="ellipse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В </a:t>
            </a:r>
            <a:r>
              <a:rPr b="1" lang="en-GB" sz="1800">
                <a:solidFill>
                  <a:srgbClr val="27AE60"/>
                </a:solidFill>
              </a:rPr>
              <a:t>5</a:t>
            </a:r>
            <a:r>
              <a:rPr b="1" lang="en-GB" sz="900">
                <a:solidFill>
                  <a:srgbClr val="27AE60"/>
                </a:solidFill>
              </a:rPr>
              <a:t>▼ </a:t>
            </a:r>
            <a:r>
              <a:rPr lang="en-GB" sz="1000"/>
              <a:t>раз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снизился уровень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оксида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углерода</a:t>
            </a:r>
            <a:endParaRPr sz="1000"/>
          </a:p>
        </p:txBody>
      </p:sp>
      <p:sp>
        <p:nvSpPr>
          <p:cNvPr id="281" name="Google Shape;281;p24"/>
          <p:cNvSpPr/>
          <p:nvPr/>
        </p:nvSpPr>
        <p:spPr>
          <a:xfrm>
            <a:off x="3697511" y="586998"/>
            <a:ext cx="1110000" cy="1110000"/>
          </a:xfrm>
          <a:prstGeom prst="ellipse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В </a:t>
            </a:r>
            <a:r>
              <a:rPr b="1" lang="en-GB" sz="1800">
                <a:solidFill>
                  <a:srgbClr val="27AE60"/>
                </a:solidFill>
              </a:rPr>
              <a:t>5,5</a:t>
            </a:r>
            <a:r>
              <a:rPr b="1" lang="en-GB" sz="900">
                <a:solidFill>
                  <a:srgbClr val="27AE60"/>
                </a:solidFill>
              </a:rPr>
              <a:t>▼</a:t>
            </a:r>
            <a:endParaRPr b="1" sz="900">
              <a:solidFill>
                <a:srgbClr val="27AE6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раз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снизился уровень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диоксида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серы</a:t>
            </a:r>
            <a:endParaRPr sz="1000"/>
          </a:p>
        </p:txBody>
      </p:sp>
      <p:sp>
        <p:nvSpPr>
          <p:cNvPr id="282" name="Google Shape;282;p24"/>
          <p:cNvSpPr/>
          <p:nvPr/>
        </p:nvSpPr>
        <p:spPr>
          <a:xfrm>
            <a:off x="2314650" y="2050685"/>
            <a:ext cx="68400" cy="591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2453375" y="2322785"/>
            <a:ext cx="373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Снизились концентрации взвешенных частиц РМ10</a:t>
            </a:r>
            <a:endParaRPr sz="1000"/>
          </a:p>
        </p:txBody>
      </p:sp>
      <p:sp>
        <p:nvSpPr>
          <p:cNvPr id="284" name="Google Shape;284;p24"/>
          <p:cNvSpPr txBox="1"/>
          <p:nvPr/>
        </p:nvSpPr>
        <p:spPr>
          <a:xfrm>
            <a:off x="2453363" y="2050673"/>
            <a:ext cx="2332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В </a:t>
            </a:r>
            <a:r>
              <a:rPr b="1" lang="en-GB">
                <a:solidFill>
                  <a:srgbClr val="27AE60"/>
                </a:solidFill>
              </a:rPr>
              <a:t>5,8</a:t>
            </a:r>
            <a:r>
              <a:rPr b="1" lang="en-GB" sz="900">
                <a:solidFill>
                  <a:srgbClr val="27AE60"/>
                </a:solidFill>
              </a:rPr>
              <a:t>▼</a:t>
            </a:r>
            <a:r>
              <a:rPr b="1" lang="en-GB">
                <a:solidFill>
                  <a:srgbClr val="3D85C6"/>
                </a:solidFill>
              </a:rPr>
              <a:t> раз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2314650" y="2788486"/>
            <a:ext cx="68400" cy="665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 txBox="1"/>
          <p:nvPr/>
        </p:nvSpPr>
        <p:spPr>
          <a:xfrm>
            <a:off x="2453375" y="3060585"/>
            <a:ext cx="37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Снизилась концентрация оксида азота в часы пик вблизи автотрасс</a:t>
            </a:r>
            <a:endParaRPr sz="1000"/>
          </a:p>
        </p:txBody>
      </p:sp>
      <p:sp>
        <p:nvSpPr>
          <p:cNvPr id="287" name="Google Shape;287;p24"/>
          <p:cNvSpPr txBox="1"/>
          <p:nvPr/>
        </p:nvSpPr>
        <p:spPr>
          <a:xfrm>
            <a:off x="2453363" y="2788473"/>
            <a:ext cx="2332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В </a:t>
            </a:r>
            <a:r>
              <a:rPr b="1" lang="en-GB">
                <a:solidFill>
                  <a:srgbClr val="27AE60"/>
                </a:solidFill>
              </a:rPr>
              <a:t>2,1</a:t>
            </a:r>
            <a:r>
              <a:rPr b="1" lang="en-GB" sz="900">
                <a:solidFill>
                  <a:srgbClr val="27AE60"/>
                </a:solidFill>
              </a:rPr>
              <a:t>▼</a:t>
            </a:r>
            <a:r>
              <a:rPr b="1" lang="en-GB">
                <a:solidFill>
                  <a:srgbClr val="3D85C6"/>
                </a:solidFill>
              </a:rPr>
              <a:t> раза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2314650" y="3600686"/>
            <a:ext cx="68400" cy="665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4"/>
          <p:cNvSpPr txBox="1"/>
          <p:nvPr/>
        </p:nvSpPr>
        <p:spPr>
          <a:xfrm>
            <a:off x="2453375" y="3872785"/>
            <a:ext cx="37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Снизился уровень загрязнения воздуха и концентрации вредных выбросов по сравнению с весной 2019 года.</a:t>
            </a:r>
            <a:endParaRPr sz="1000"/>
          </a:p>
        </p:txBody>
      </p:sp>
      <p:sp>
        <p:nvSpPr>
          <p:cNvPr id="290" name="Google Shape;290;p24"/>
          <p:cNvSpPr txBox="1"/>
          <p:nvPr/>
        </p:nvSpPr>
        <p:spPr>
          <a:xfrm>
            <a:off x="2453363" y="3600673"/>
            <a:ext cx="2332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На </a:t>
            </a:r>
            <a:r>
              <a:rPr b="1" lang="en-GB">
                <a:solidFill>
                  <a:srgbClr val="27AE60"/>
                </a:solidFill>
              </a:rPr>
              <a:t>30-50%</a:t>
            </a:r>
            <a:r>
              <a:rPr b="1" lang="en-GB" sz="900">
                <a:solidFill>
                  <a:srgbClr val="27AE60"/>
                </a:solidFill>
              </a:rPr>
              <a:t>▼</a:t>
            </a:r>
            <a:r>
              <a:rPr b="1" lang="en-GB">
                <a:solidFill>
                  <a:srgbClr val="3D85C6"/>
                </a:solidFill>
              </a:rPr>
              <a:t> 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5080361" y="601898"/>
            <a:ext cx="1110000" cy="1110000"/>
          </a:xfrm>
          <a:prstGeom prst="ellipse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В </a:t>
            </a:r>
            <a:r>
              <a:rPr b="1" lang="en-GB" sz="1800">
                <a:solidFill>
                  <a:srgbClr val="27AE60"/>
                </a:solidFill>
              </a:rPr>
              <a:t>1,5</a:t>
            </a:r>
            <a:r>
              <a:rPr b="1" lang="en-GB" sz="900">
                <a:solidFill>
                  <a:srgbClr val="27AE60"/>
                </a:solidFill>
              </a:rPr>
              <a:t>▼</a:t>
            </a:r>
            <a:endParaRPr b="1" sz="900">
              <a:solidFill>
                <a:srgbClr val="27AE6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раза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снизился уровень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диоксида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азота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/>
          <p:nvPr/>
        </p:nvSpPr>
        <p:spPr>
          <a:xfrm>
            <a:off x="-74" y="4654575"/>
            <a:ext cx="69327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-150" y="4672049"/>
            <a:ext cx="69327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5"/>
          <p:cNvPicPr preferRelativeResize="0"/>
          <p:nvPr/>
        </p:nvPicPr>
        <p:blipFill rotWithShape="1">
          <a:blip r:embed="rId3">
            <a:alphaModFix amt="92000"/>
          </a:blip>
          <a:srcRect b="1710" l="50193" r="20010" t="0"/>
          <a:stretch/>
        </p:blipFill>
        <p:spPr>
          <a:xfrm>
            <a:off x="7020875" y="231450"/>
            <a:ext cx="2123124" cy="44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 Предложения по улучшению атмосферы Москвы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01" name="Google Shape;301;p25"/>
          <p:cNvSpPr/>
          <p:nvPr/>
        </p:nvSpPr>
        <p:spPr>
          <a:xfrm>
            <a:off x="240100" y="2125510"/>
            <a:ext cx="68400" cy="591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5"/>
          <p:cNvSpPr txBox="1"/>
          <p:nvPr/>
        </p:nvSpPr>
        <p:spPr>
          <a:xfrm>
            <a:off x="378825" y="2397600"/>
            <a:ext cx="6479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Развивать отрасль энергии от безотходных ядерных реакторов замкнутого цикла. Это поможет снизить количество радиоактивных отходов, так как данный вид реактора может работать на отработанном ядерном топливе.</a:t>
            </a:r>
            <a:endParaRPr sz="900"/>
          </a:p>
        </p:txBody>
      </p:sp>
      <p:sp>
        <p:nvSpPr>
          <p:cNvPr id="303" name="Google Shape;303;p25"/>
          <p:cNvSpPr txBox="1"/>
          <p:nvPr/>
        </p:nvSpPr>
        <p:spPr>
          <a:xfrm>
            <a:off x="378833" y="2125500"/>
            <a:ext cx="3753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Ядерная энергия нового типа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304" name="Google Shape;304;p25"/>
          <p:cNvSpPr/>
          <p:nvPr/>
        </p:nvSpPr>
        <p:spPr>
          <a:xfrm>
            <a:off x="240100" y="2863311"/>
            <a:ext cx="68400" cy="665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 txBox="1"/>
          <p:nvPr/>
        </p:nvSpPr>
        <p:spPr>
          <a:xfrm>
            <a:off x="378825" y="3135400"/>
            <a:ext cx="647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Увеличить количество деревьев, парков, </a:t>
            </a:r>
            <a:r>
              <a:rPr lang="en-GB" sz="900"/>
              <a:t>палисадников</a:t>
            </a:r>
            <a:r>
              <a:rPr lang="en-GB" sz="900"/>
              <a:t> в больших городах с высоким уровнем выбросов токсичных веществ в атмосферу.</a:t>
            </a:r>
            <a:endParaRPr sz="900"/>
          </a:p>
        </p:txBody>
      </p:sp>
      <p:sp>
        <p:nvSpPr>
          <p:cNvPr id="306" name="Google Shape;306;p25"/>
          <p:cNvSpPr txBox="1"/>
          <p:nvPr/>
        </p:nvSpPr>
        <p:spPr>
          <a:xfrm>
            <a:off x="378833" y="2863300"/>
            <a:ext cx="3753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Озеленение мегаполисов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240100" y="3675511"/>
            <a:ext cx="68400" cy="665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"/>
          <p:cNvSpPr txBox="1"/>
          <p:nvPr/>
        </p:nvSpPr>
        <p:spPr>
          <a:xfrm>
            <a:off x="378825" y="3947600"/>
            <a:ext cx="6479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Организовать в продуктовых магазинах аппараты по сбору пластиковых и стеклянных бутылок для переработки, следуя примеру европейских и западных стран.</a:t>
            </a:r>
            <a:endParaRPr sz="900"/>
          </a:p>
        </p:txBody>
      </p:sp>
      <p:sp>
        <p:nvSpPr>
          <p:cNvPr id="309" name="Google Shape;309;p25"/>
          <p:cNvSpPr txBox="1"/>
          <p:nvPr/>
        </p:nvSpPr>
        <p:spPr>
          <a:xfrm>
            <a:off x="378833" y="3675500"/>
            <a:ext cx="3753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Переработка пластика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310" name="Google Shape;310;p25"/>
          <p:cNvSpPr/>
          <p:nvPr/>
        </p:nvSpPr>
        <p:spPr>
          <a:xfrm>
            <a:off x="240100" y="1387710"/>
            <a:ext cx="68400" cy="591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 txBox="1"/>
          <p:nvPr/>
        </p:nvSpPr>
        <p:spPr>
          <a:xfrm>
            <a:off x="378825" y="1659800"/>
            <a:ext cx="6479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Увеличить количество контейнеров для раздельного накопления отходов по всем городам России.</a:t>
            </a:r>
            <a:endParaRPr sz="900"/>
          </a:p>
        </p:txBody>
      </p:sp>
      <p:sp>
        <p:nvSpPr>
          <p:cNvPr id="312" name="Google Shape;312;p25"/>
          <p:cNvSpPr txBox="1"/>
          <p:nvPr/>
        </p:nvSpPr>
        <p:spPr>
          <a:xfrm>
            <a:off x="378833" y="1387700"/>
            <a:ext cx="3753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Раздельное накопление отходов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313" name="Google Shape;313;p25"/>
          <p:cNvSpPr/>
          <p:nvPr/>
        </p:nvSpPr>
        <p:spPr>
          <a:xfrm>
            <a:off x="240100" y="649910"/>
            <a:ext cx="68400" cy="591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"/>
          <p:cNvSpPr txBox="1"/>
          <p:nvPr/>
        </p:nvSpPr>
        <p:spPr>
          <a:xfrm>
            <a:off x="378825" y="922000"/>
            <a:ext cx="6479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Увеличить количество электростанций для заправки электромобилей, данная инициатива может стимулировать покупку авто у населения и перевод общественного транспорта на электроэнергии.</a:t>
            </a:r>
            <a:endParaRPr sz="900"/>
          </a:p>
        </p:txBody>
      </p:sp>
      <p:sp>
        <p:nvSpPr>
          <p:cNvPr id="315" name="Google Shape;315;p25"/>
          <p:cNvSpPr txBox="1"/>
          <p:nvPr/>
        </p:nvSpPr>
        <p:spPr>
          <a:xfrm>
            <a:off x="378833" y="649900"/>
            <a:ext cx="3753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Электроэнергия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316" name="Google Shape;316;p25"/>
          <p:cNvSpPr/>
          <p:nvPr/>
        </p:nvSpPr>
        <p:spPr>
          <a:xfrm>
            <a:off x="6922650" y="4648675"/>
            <a:ext cx="32700" cy="4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317700" y="506438"/>
            <a:ext cx="85086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[1] - </a:t>
            </a:r>
            <a:r>
              <a:rPr lang="en-GB" sz="1100"/>
              <a:t>КАЧЕСТВО ВОЗДУХА города Москвы </a:t>
            </a:r>
            <a:r>
              <a:rPr lang="en-GB" sz="1100"/>
              <a:t>[Электронный ресурс]. 2020. Дата обновления: </a:t>
            </a:r>
            <a:r>
              <a:rPr lang="en-GB" sz="1100">
                <a:solidFill>
                  <a:schemeClr val="dk1"/>
                </a:solidFill>
              </a:rPr>
              <a:t>24.04.20. </a:t>
            </a:r>
            <a:r>
              <a:rPr lang="en-GB" sz="1100"/>
              <a:t>URL: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hlinkClick r:id="rId3"/>
              </a:rPr>
              <a:t>https://mosecom.mos.ru/vozdux/</a:t>
            </a:r>
            <a:r>
              <a:rPr lang="en-GB" sz="1100"/>
              <a:t> </a:t>
            </a:r>
            <a:r>
              <a:rPr lang="en-GB" sz="1100"/>
              <a:t>(дата обращения: 24.04.20).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[2] - Цитата </a:t>
            </a:r>
            <a:r>
              <a:rPr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Романа Вильфанда - научного руководителя Гидрометцентра </a:t>
            </a:r>
            <a:r>
              <a:rPr lang="en-GB" sz="1100">
                <a:solidFill>
                  <a:schemeClr val="dk1"/>
                </a:solidFill>
              </a:rPr>
              <a:t>[Электронный ресурс]. 2020. Дата обновления: 24.04.20. URL: </a:t>
            </a:r>
            <a:r>
              <a:rPr lang="en-GB" sz="1100" u="sng">
                <a:solidFill>
                  <a:schemeClr val="hlink"/>
                </a:solidFill>
                <a:hlinkClick r:id="rId4"/>
              </a:rPr>
              <a:t>https://life.ru/p/1316329</a:t>
            </a:r>
            <a:r>
              <a:rPr lang="en-GB" sz="1100">
                <a:solidFill>
                  <a:schemeClr val="dk1"/>
                </a:solidFill>
              </a:rPr>
              <a:t> (дата обращения: 24.04.20).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[3] - Содержание вредных веществ в воздухе снизилось в два раза [Электронный ресурс]. 2020. Дата обновления: 24.04.20. URL: </a:t>
            </a:r>
            <a:r>
              <a:rPr lang="en-GB" sz="1100" u="sng">
                <a:solidFill>
                  <a:schemeClr val="accent5"/>
                </a:solidFill>
                <a:hlinkClick r:id="rId5"/>
              </a:rPr>
              <a:t>https://infogram.com/soderzhanie-vrednyh-veshestv-v-vozduhe-snizilos-v-dva-raza-1h984wkr1yyz4p3</a:t>
            </a:r>
            <a:r>
              <a:rPr lang="en-GB" sz="1100">
                <a:solidFill>
                  <a:schemeClr val="dk1"/>
                </a:solidFill>
              </a:rPr>
              <a:t> (дата обращения: 24.04.20).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 Источники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-50" y="4662328"/>
            <a:ext cx="91440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-150" y="4679789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D85C6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27"/>
          <p:cNvSpPr txBox="1"/>
          <p:nvPr>
            <p:ph type="ctrTitle"/>
          </p:nvPr>
        </p:nvSpPr>
        <p:spPr>
          <a:xfrm>
            <a:off x="311708" y="363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Спасибо за внимание!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27"/>
          <p:cNvSpPr txBox="1"/>
          <p:nvPr>
            <p:ph idx="1" type="subTitle"/>
          </p:nvPr>
        </p:nvSpPr>
        <p:spPr>
          <a:xfrm>
            <a:off x="311700" y="2984150"/>
            <a:ext cx="8520600" cy="16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Юмаев Артур, ИУ7-65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FE2F3"/>
                </a:solidFill>
              </a:rPr>
              <a:t>yumaevar@student.bmstu.ru</a:t>
            </a:r>
            <a:endParaRPr sz="2000">
              <a:solidFill>
                <a:srgbClr val="CFE2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Карнаилова Хадижат, ИУ7-65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FE2F3"/>
                </a:solidFill>
              </a:rPr>
              <a:t>kkht17u455@student.bmstu.ru</a:t>
            </a:r>
            <a:endParaRPr sz="2000"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-15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 Краткая характеристика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50" y="675000"/>
            <a:ext cx="2445926" cy="31495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23150" y="3976950"/>
            <a:ext cx="23274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Рис. 1. Карта Москвы и ее районов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137100" y="675000"/>
            <a:ext cx="5178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Столица России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Площадь</a:t>
            </a:r>
            <a:r>
              <a:rPr lang="en-GB"/>
              <a:t>: 2561,5 </a:t>
            </a:r>
            <a:r>
              <a:rPr lang="en-GB">
                <a:solidFill>
                  <a:srgbClr val="222222"/>
                </a:solidFill>
              </a:rPr>
              <a:t>км²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22222"/>
                </a:solidFill>
              </a:rPr>
              <a:t>Население</a:t>
            </a:r>
            <a:r>
              <a:rPr lang="en-GB">
                <a:solidFill>
                  <a:srgbClr val="222222"/>
                </a:solidFill>
              </a:rPr>
              <a:t>: 12,678,079 ч. на 2020 г.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22222"/>
                </a:solidFill>
              </a:rPr>
              <a:t>Плотность населения</a:t>
            </a:r>
            <a:r>
              <a:rPr lang="en-GB">
                <a:solidFill>
                  <a:srgbClr val="222222"/>
                </a:solidFill>
              </a:rPr>
              <a:t>: 4949,47 чел./км²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22222"/>
                </a:solidFill>
              </a:rPr>
              <a:t>Климат</a:t>
            </a:r>
            <a:r>
              <a:rPr lang="en-GB">
                <a:solidFill>
                  <a:srgbClr val="222222"/>
                </a:solidFill>
              </a:rPr>
              <a:t>: умеренно-континентальный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22222"/>
                </a:solidFill>
                <a:highlight>
                  <a:schemeClr val="lt1"/>
                </a:highlight>
              </a:rPr>
              <a:t>Наивысшая точка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: Теплостанская возвышенность (255 м)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22222"/>
                </a:solidFill>
                <a:highlight>
                  <a:schemeClr val="lt1"/>
                </a:highlight>
              </a:rPr>
              <a:t>Низшая точка</a:t>
            </a: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: вблизи Бесединских мостов (114,2 м н.у.м.)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Москва находится в часовой зоне МСК (московское время). Смещение применяемого времени относительно UTC составляет +3:00. </a:t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625" y="446400"/>
            <a:ext cx="940524" cy="11156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-50" y="4662328"/>
            <a:ext cx="91440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-150" y="4679789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 Состояние атмосферного воздуха Москвы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79975" y="4762825"/>
            <a:ext cx="8508600" cy="29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H2S - сероводород, NH3 - аммиак</a:t>
            </a:r>
            <a:endParaRPr sz="800"/>
          </a:p>
        </p:txBody>
      </p:sp>
      <p:sp>
        <p:nvSpPr>
          <p:cNvPr id="82" name="Google Shape;82;p15"/>
          <p:cNvSpPr/>
          <p:nvPr/>
        </p:nvSpPr>
        <p:spPr>
          <a:xfrm>
            <a:off x="-50" y="4662328"/>
            <a:ext cx="91440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-150" y="4679789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3496" l="15555" r="8750" t="11011"/>
          <a:stretch/>
        </p:blipFill>
        <p:spPr>
          <a:xfrm>
            <a:off x="294975" y="2646807"/>
            <a:ext cx="2293600" cy="172679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194000" y="1762675"/>
            <a:ext cx="32388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56</a:t>
            </a:r>
            <a:r>
              <a:rPr lang="en-GB" sz="1200"/>
              <a:t> автоматических станций контроля загрязнения атмосферы круглосуточно анализируют более 20 параметров атмосферного воздуха Москвы, рис 2.</a:t>
            </a:r>
            <a:endParaRPr sz="1200"/>
          </a:p>
        </p:txBody>
      </p:sp>
      <p:sp>
        <p:nvSpPr>
          <p:cNvPr id="86" name="Google Shape;86;p15"/>
          <p:cNvSpPr txBox="1"/>
          <p:nvPr/>
        </p:nvSpPr>
        <p:spPr>
          <a:xfrm>
            <a:off x="201131" y="4424285"/>
            <a:ext cx="29289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Рис. 2. АСКЗА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93999" y="1533548"/>
            <a:ext cx="3238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Контроль и анализ загрязнения среды </a:t>
            </a:r>
            <a:endParaRPr b="1" sz="1200"/>
          </a:p>
        </p:txBody>
      </p:sp>
      <p:sp>
        <p:nvSpPr>
          <p:cNvPr id="88" name="Google Shape;88;p15"/>
          <p:cNvSpPr txBox="1"/>
          <p:nvPr/>
        </p:nvSpPr>
        <p:spPr>
          <a:xfrm>
            <a:off x="609908" y="411100"/>
            <a:ext cx="27672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666666"/>
                </a:solidFill>
              </a:rPr>
              <a:t>Современная парадигма развития Москвы базируется на принципе сохранения баланса между охраной природы и её разумным, контролируемым использованием.</a:t>
            </a:r>
            <a:endParaRPr i="1" sz="1200">
              <a:solidFill>
                <a:srgbClr val="666666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267150" y="423700"/>
            <a:ext cx="105900" cy="1084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19575" y="423700"/>
            <a:ext cx="53700" cy="1084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519800" y="423700"/>
            <a:ext cx="17700" cy="108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3570425" y="411100"/>
            <a:ext cx="5388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666666"/>
                </a:solidFill>
              </a:rPr>
              <a:t>В 2011 г., следуя принципам устойчивого развития, а также приоритетам «Здоровый город» и «Комфортный город», Москва начала реализацию долгосрочных государственных программ в основных секторах социальной сферы и отраслях городского хозяйства.</a:t>
            </a:r>
            <a:endParaRPr i="1" sz="1200">
              <a:solidFill>
                <a:srgbClr val="666666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3570425" y="1484388"/>
            <a:ext cx="5388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Характерные для выбросов большинства антропогенных источников загрязняющие вещества</a:t>
            </a:r>
            <a:endParaRPr b="1" sz="1200"/>
          </a:p>
        </p:txBody>
      </p:sp>
      <p:sp>
        <p:nvSpPr>
          <p:cNvPr id="94" name="Google Shape;94;p15"/>
          <p:cNvSpPr/>
          <p:nvPr/>
        </p:nvSpPr>
        <p:spPr>
          <a:xfrm>
            <a:off x="3677765" y="2748600"/>
            <a:ext cx="1110000" cy="1110000"/>
          </a:xfrm>
          <a:prstGeom prst="ellipse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СО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Оксид углерода</a:t>
            </a:r>
            <a:endParaRPr sz="1000"/>
          </a:p>
        </p:txBody>
      </p:sp>
      <p:sp>
        <p:nvSpPr>
          <p:cNvPr id="95" name="Google Shape;95;p15"/>
          <p:cNvSpPr/>
          <p:nvPr/>
        </p:nvSpPr>
        <p:spPr>
          <a:xfrm>
            <a:off x="4870385" y="2174600"/>
            <a:ext cx="1110000" cy="1110000"/>
          </a:xfrm>
          <a:prstGeom prst="ellipse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NO</a:t>
            </a:r>
            <a:r>
              <a:rPr b="1" lang="en-GB" sz="1100"/>
              <a:t>2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Диоксид азота</a:t>
            </a:r>
            <a:endParaRPr sz="1000"/>
          </a:p>
        </p:txBody>
      </p:sp>
      <p:sp>
        <p:nvSpPr>
          <p:cNvPr id="96" name="Google Shape;96;p15"/>
          <p:cNvSpPr/>
          <p:nvPr/>
        </p:nvSpPr>
        <p:spPr>
          <a:xfrm>
            <a:off x="7712361" y="3235613"/>
            <a:ext cx="1110000" cy="1110000"/>
          </a:xfrm>
          <a:prstGeom prst="ellipse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NO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Оксид азота</a:t>
            </a:r>
            <a:endParaRPr sz="1000"/>
          </a:p>
        </p:txBody>
      </p:sp>
      <p:sp>
        <p:nvSpPr>
          <p:cNvPr id="97" name="Google Shape;97;p15"/>
          <p:cNvSpPr/>
          <p:nvPr/>
        </p:nvSpPr>
        <p:spPr>
          <a:xfrm>
            <a:off x="6992129" y="2174600"/>
            <a:ext cx="1110000" cy="1110000"/>
          </a:xfrm>
          <a:prstGeom prst="ellipse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O</a:t>
            </a:r>
            <a:r>
              <a:rPr b="1" lang="en-GB" sz="1100"/>
              <a:t>3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Озон</a:t>
            </a:r>
            <a:endParaRPr sz="1000"/>
          </a:p>
        </p:txBody>
      </p:sp>
      <p:sp>
        <p:nvSpPr>
          <p:cNvPr id="98" name="Google Shape;98;p15"/>
          <p:cNvSpPr/>
          <p:nvPr/>
        </p:nvSpPr>
        <p:spPr>
          <a:xfrm>
            <a:off x="5939104" y="3005725"/>
            <a:ext cx="1110000" cy="1110000"/>
          </a:xfrm>
          <a:prstGeom prst="ellipse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SO</a:t>
            </a:r>
            <a:r>
              <a:rPr b="1" lang="en-GB" sz="1100"/>
              <a:t>2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Диоксид серы</a:t>
            </a:r>
            <a:endParaRPr sz="1000"/>
          </a:p>
        </p:txBody>
      </p:sp>
      <p:sp>
        <p:nvSpPr>
          <p:cNvPr id="99" name="Google Shape;99;p15"/>
          <p:cNvSpPr/>
          <p:nvPr/>
        </p:nvSpPr>
        <p:spPr>
          <a:xfrm>
            <a:off x="4787775" y="3469012"/>
            <a:ext cx="643200" cy="643200"/>
          </a:xfrm>
          <a:prstGeom prst="ellipse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</a:t>
            </a:r>
            <a:r>
              <a:rPr lang="en-GB" sz="800"/>
              <a:t>2</a:t>
            </a:r>
            <a:r>
              <a:rPr lang="en-GB" sz="1200"/>
              <a:t>S</a:t>
            </a:r>
            <a:endParaRPr sz="1200"/>
          </a:p>
        </p:txBody>
      </p:sp>
      <p:sp>
        <p:nvSpPr>
          <p:cNvPr id="100" name="Google Shape;100;p15"/>
          <p:cNvSpPr/>
          <p:nvPr/>
        </p:nvSpPr>
        <p:spPr>
          <a:xfrm>
            <a:off x="6172500" y="2245063"/>
            <a:ext cx="668400" cy="668400"/>
          </a:xfrm>
          <a:prstGeom prst="ellipse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NH</a:t>
            </a:r>
            <a:r>
              <a:rPr lang="en-GB" sz="800">
                <a:solidFill>
                  <a:schemeClr val="dk1"/>
                </a:solidFill>
              </a:rPr>
              <a:t>3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 </a:t>
            </a:r>
            <a:r>
              <a:rPr lang="en-GB" sz="1100">
                <a:solidFill>
                  <a:srgbClr val="FFFFFF"/>
                </a:solidFill>
              </a:rPr>
              <a:t>Воздействие на атмосферный воздух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219550" y="479150"/>
            <a:ext cx="1718100" cy="1718100"/>
          </a:xfrm>
          <a:prstGeom prst="ellipse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Более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480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п</a:t>
            </a:r>
            <a:r>
              <a:rPr lang="en-GB" sz="900"/>
              <a:t>редприяти</a:t>
            </a:r>
            <a:r>
              <a:rPr lang="en-GB" sz="900"/>
              <a:t>й, на которых более </a:t>
            </a:r>
            <a:r>
              <a:rPr b="1" lang="en-GB" sz="900"/>
              <a:t>28,000</a:t>
            </a:r>
            <a:r>
              <a:rPr lang="en-GB" sz="900"/>
              <a:t> стационарных источников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выбросов загрязняющих веществ</a:t>
            </a:r>
            <a:endParaRPr sz="900"/>
          </a:p>
        </p:txBody>
      </p:sp>
      <p:sp>
        <p:nvSpPr>
          <p:cNvPr id="108" name="Google Shape;108;p16"/>
          <p:cNvSpPr/>
          <p:nvPr/>
        </p:nvSpPr>
        <p:spPr>
          <a:xfrm>
            <a:off x="79975" y="4762825"/>
            <a:ext cx="8508600" cy="29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/>
              <a:t>Источник:</a:t>
            </a:r>
            <a:r>
              <a:rPr lang="en-GB" sz="600"/>
              <a:t> Доклад о состоянии окружающей среды в городе Москве, 2018.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ПРАВИТЕЛЬСТВО МОСКВЫ. Департамент природопользования и охраны окружающей среды города Москвы</a:t>
            </a:r>
            <a:endParaRPr sz="600"/>
          </a:p>
        </p:txBody>
      </p:sp>
      <p:sp>
        <p:nvSpPr>
          <p:cNvPr id="109" name="Google Shape;109;p16"/>
          <p:cNvSpPr/>
          <p:nvPr/>
        </p:nvSpPr>
        <p:spPr>
          <a:xfrm>
            <a:off x="-50" y="4662328"/>
            <a:ext cx="91440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-150" y="4679789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2145625" y="479150"/>
            <a:ext cx="1523700" cy="1523700"/>
          </a:xfrm>
          <a:prstGeom prst="ellipse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В 2017 г.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60,372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</a:rPr>
              <a:t>тонн </a:t>
            </a:r>
            <a:r>
              <a:rPr lang="en-GB" sz="900"/>
              <a:t>загрязняющих веществ было выброшено в атмосферу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Москвы</a:t>
            </a:r>
            <a:endParaRPr sz="900"/>
          </a:p>
        </p:txBody>
      </p:sp>
      <p:sp>
        <p:nvSpPr>
          <p:cNvPr id="112" name="Google Shape;112;p16"/>
          <p:cNvSpPr txBox="1"/>
          <p:nvPr/>
        </p:nvSpPr>
        <p:spPr>
          <a:xfrm>
            <a:off x="4572000" y="465230"/>
            <a:ext cx="44490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Топ 5 источников выбросов загрязняющих </a:t>
            </a:r>
            <a:r>
              <a:rPr b="1" lang="en-GB" sz="1200"/>
              <a:t>в</a:t>
            </a:r>
            <a:r>
              <a:rPr b="1" lang="en-GB" sz="1200"/>
              <a:t>еществ в атмосферу Москвы</a:t>
            </a:r>
            <a:endParaRPr b="1" sz="1200"/>
          </a:p>
        </p:txBody>
      </p:sp>
      <p:graphicFrame>
        <p:nvGraphicFramePr>
          <p:cNvPr id="113" name="Google Shape;113;p16"/>
          <p:cNvGraphicFramePr/>
          <p:nvPr/>
        </p:nvGraphicFramePr>
        <p:xfrm>
          <a:off x="4004350" y="10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{071393F9-CFD5-4103-8869-6709B875B084}</a:tableStyleId>
              </a:tblPr>
              <a:tblGrid>
                <a:gridCol w="3138800"/>
                <a:gridCol w="1877900"/>
              </a:tblGrid>
              <a:tr h="31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Название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900"/>
                        <a:t>Выбросы загрязняющих</a:t>
                      </a:r>
                      <a:endParaRPr b="1"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/>
                        <a:t>веществ, тонн</a:t>
                      </a:r>
                      <a:endParaRPr b="1"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1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Обеспечение электроэнергией, газом и паром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31798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Обрабатывающие производства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15330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Водоснабжение; водоотведение, организация сбора и утилизация отходов, деятельность по ликвидации загрязнений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3132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Деятельность по операциям с недвижимым имуществом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1338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Производство пищевых продуктов, напитков и табачных изделий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</a:rPr>
                        <a:t>1302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4" name="Google Shape;114;p16"/>
          <p:cNvSpPr txBox="1"/>
          <p:nvPr/>
        </p:nvSpPr>
        <p:spPr>
          <a:xfrm>
            <a:off x="219550" y="2287675"/>
            <a:ext cx="36279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Более </a:t>
            </a:r>
            <a:r>
              <a:rPr b="1" lang="en-GB" sz="1100"/>
              <a:t>50%</a:t>
            </a:r>
            <a:r>
              <a:rPr lang="en-GB" sz="1100"/>
              <a:t> выбросов загрязняющих веществ в атмосферный воздух Москвы приходится на предприятия по производству и распределению электроэнергии, газа и воды. </a:t>
            </a:r>
            <a:r>
              <a:rPr lang="en-GB" sz="1100">
                <a:solidFill>
                  <a:schemeClr val="dk1"/>
                </a:solidFill>
              </a:rPr>
              <a:t>Основными источниками загрязнения в данной подгруппе являются тепловые электростанции (ТЭЦ, РТС) ПАО «Мосэнерго» и районные и квартальные тепловые станции (РТС и КТС) ОАО «МОЭК». </a:t>
            </a:r>
            <a:r>
              <a:rPr lang="en-GB" sz="1100"/>
              <a:t>Анализ представленных данных показывает, что в 2018г. количество выбрасываемых электростанциям ПАО «Мосэнерго» загрязняющих веществ увеличилось на </a:t>
            </a:r>
            <a:r>
              <a:rPr b="1" lang="en-GB" sz="1100"/>
              <a:t>18%</a:t>
            </a:r>
            <a:r>
              <a:rPr lang="en-GB" sz="1100"/>
              <a:t>. </a:t>
            </a:r>
            <a:endParaRPr sz="1100"/>
          </a:p>
        </p:txBody>
      </p:sp>
      <p:sp>
        <p:nvSpPr>
          <p:cNvPr id="115" name="Google Shape;115;p16"/>
          <p:cNvSpPr/>
          <p:nvPr/>
        </p:nvSpPr>
        <p:spPr>
          <a:xfrm>
            <a:off x="4004350" y="3503650"/>
            <a:ext cx="105900" cy="1084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4156775" y="3503650"/>
            <a:ext cx="53700" cy="1084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4257000" y="3503650"/>
            <a:ext cx="17700" cy="108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4321225" y="3504025"/>
            <a:ext cx="46998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Суммарный объем выбросов загрязняющих веществ в атмосферный воздух от автомобильного транспорта составил в 2018 году </a:t>
            </a:r>
            <a:r>
              <a:rPr b="1" lang="en-GB" sz="1800">
                <a:solidFill>
                  <a:srgbClr val="3D85C6"/>
                </a:solidFill>
              </a:rPr>
              <a:t>781,9</a:t>
            </a:r>
            <a:r>
              <a:rPr lang="en-GB"/>
              <a:t> тыс. тонн, что на </a:t>
            </a:r>
            <a:r>
              <a:rPr b="1" lang="en-GB" sz="1800">
                <a:solidFill>
                  <a:srgbClr val="17CD5F"/>
                </a:solidFill>
              </a:rPr>
              <a:t>218</a:t>
            </a:r>
            <a:r>
              <a:rPr b="1" lang="en-GB" sz="1200">
                <a:solidFill>
                  <a:srgbClr val="17CD5F"/>
                </a:solidFill>
              </a:rPr>
              <a:t>▼</a:t>
            </a:r>
            <a:r>
              <a:rPr b="1" lang="en-GB" sz="1800">
                <a:solidFill>
                  <a:srgbClr val="17CD5F"/>
                </a:solidFill>
              </a:rPr>
              <a:t> </a:t>
            </a:r>
            <a:r>
              <a:rPr lang="en-GB">
                <a:solidFill>
                  <a:srgbClr val="27AE60"/>
                </a:solidFill>
              </a:rPr>
              <a:t> </a:t>
            </a:r>
            <a:r>
              <a:rPr lang="en-GB"/>
              <a:t>тыс. тонн ниже, чем выбросы в 2010 году.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850" y="416414"/>
            <a:ext cx="482925" cy="4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79975" y="4762825"/>
            <a:ext cx="8508600" cy="29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*ЦНС - центральная нервная система</a:t>
            </a:r>
            <a:endParaRPr sz="800"/>
          </a:p>
        </p:txBody>
      </p:sp>
      <p:sp>
        <p:nvSpPr>
          <p:cNvPr id="126" name="Google Shape;126;p17"/>
          <p:cNvSpPr/>
          <p:nvPr/>
        </p:nvSpPr>
        <p:spPr>
          <a:xfrm>
            <a:off x="-50" y="4662328"/>
            <a:ext cx="91440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-150" y="4679789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 Влияние загрязняющих элементов на здоровье человека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374400" y="884923"/>
            <a:ext cx="1984500" cy="3589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➢ </a:t>
            </a:r>
            <a:r>
              <a:rPr lang="en-GB" sz="1100"/>
              <a:t>Наиболее частая причина отравлений, как в промышленных условиях, так и в домашних.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➢ </a:t>
            </a:r>
            <a:r>
              <a:rPr lang="en-GB" sz="1100"/>
              <a:t>Затрудняет работу сердца двумя путями: работа сердца усиливается для того, чтобы покрыть недостаток кислорода, в то время как приток кислорода к нему самому уменьшается из-за CO. Оксид углерода может стать причиной смерти из-за остановки сердца или недостатка кислорода.</a:t>
            </a:r>
            <a:endParaRPr sz="1100"/>
          </a:p>
        </p:txBody>
      </p:sp>
      <p:sp>
        <p:nvSpPr>
          <p:cNvPr id="130" name="Google Shape;130;p17"/>
          <p:cNvSpPr/>
          <p:nvPr/>
        </p:nvSpPr>
        <p:spPr>
          <a:xfrm>
            <a:off x="6785100" y="883315"/>
            <a:ext cx="1984500" cy="3589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➢ Он не раздражает дыхательные пути, и поэтому человек может его не почувствовать.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➢ При утечке в закрытом помещении, может быть летально для человека. Механизм отравления азотом до конца не изучен. Выяснено, что он растворяется в жировых клетках и вызывает общую интоксикацию, которая продолжается до его полного выведения. Замедляет нервные импульсы, что поражает ЦНС человека.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2511300" y="882910"/>
            <a:ext cx="1984500" cy="3589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➢ </a:t>
            </a:r>
            <a:r>
              <a:rPr lang="en-GB" sz="1100"/>
              <a:t>Один из самых распространенных загрязнителей атмосферы, играющий большую роль в образовании смога и кислотных осадков.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➢ </a:t>
            </a:r>
            <a:r>
              <a:rPr lang="en-GB" sz="1100"/>
              <a:t>Может вызывать кратковременное поражение организма (временная спутанность сознания) и оказывать длительное воздействие. Через некоторое время вещество проникает в жировую ткань и растворяется, что приводит к интоксикации и поражению ЦНС*.</a:t>
            </a:r>
            <a:endParaRPr sz="1100"/>
          </a:p>
        </p:txBody>
      </p:sp>
      <p:sp>
        <p:nvSpPr>
          <p:cNvPr id="132" name="Google Shape;132;p17"/>
          <p:cNvSpPr/>
          <p:nvPr/>
        </p:nvSpPr>
        <p:spPr>
          <a:xfrm>
            <a:off x="4648200" y="882899"/>
            <a:ext cx="1984500" cy="3589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➢ В чистом виде вещество ядовитое, высокотоксичное.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➢ Это вещество третьего класса опасности. При повышенных концентрациях оно оказывает пагубное влияние как на человека, так и на окружающую природу и животных.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По информации ВОЗ, воздействие диоксида серы в концентрациях выше ПДК может вызвать нарушение функций дыхания.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374400" y="483600"/>
            <a:ext cx="1344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Оксид углерода</a:t>
            </a:r>
            <a:endParaRPr b="1" sz="1100"/>
          </a:p>
        </p:txBody>
      </p:sp>
      <p:sp>
        <p:nvSpPr>
          <p:cNvPr id="134" name="Google Shape;134;p17"/>
          <p:cNvSpPr/>
          <p:nvPr/>
        </p:nvSpPr>
        <p:spPr>
          <a:xfrm>
            <a:off x="2511300" y="483600"/>
            <a:ext cx="1344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Диоксид азота</a:t>
            </a:r>
            <a:endParaRPr b="1" sz="1100"/>
          </a:p>
        </p:txBody>
      </p:sp>
      <p:sp>
        <p:nvSpPr>
          <p:cNvPr id="135" name="Google Shape;135;p17"/>
          <p:cNvSpPr/>
          <p:nvPr/>
        </p:nvSpPr>
        <p:spPr>
          <a:xfrm>
            <a:off x="4648200" y="483600"/>
            <a:ext cx="1344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Диоксид серы</a:t>
            </a:r>
            <a:endParaRPr b="1" sz="1100"/>
          </a:p>
        </p:txBody>
      </p:sp>
      <p:sp>
        <p:nvSpPr>
          <p:cNvPr id="136" name="Google Shape;136;p17"/>
          <p:cNvSpPr/>
          <p:nvPr/>
        </p:nvSpPr>
        <p:spPr>
          <a:xfrm>
            <a:off x="6785100" y="483600"/>
            <a:ext cx="1344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Оксид азота</a:t>
            </a:r>
            <a:endParaRPr b="1" sz="1100"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355" y="392663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250" y="3916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2150" y="3916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050" y="391863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П</a:t>
            </a:r>
            <a:r>
              <a:rPr lang="en-GB" sz="1100">
                <a:solidFill>
                  <a:srgbClr val="FFFFFF"/>
                </a:solidFill>
              </a:rPr>
              <a:t>редотвращение загрязнения воздушной среды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41" y="2471404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819543" y="1105929"/>
            <a:ext cx="4925700" cy="538200"/>
          </a:xfrm>
          <a:prstGeom prst="rect">
            <a:avLst/>
          </a:prstGeom>
          <a:gradFill>
            <a:gsLst>
              <a:gs pos="0">
                <a:srgbClr val="F3F3F3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2013 г. Создание одного из крупнейших в мире сервисов велопроката. В 2019 г. система городского велопроката состоит из </a:t>
            </a:r>
            <a:r>
              <a:rPr b="1" lang="en-GB" sz="1000"/>
              <a:t>430</a:t>
            </a:r>
            <a:r>
              <a:rPr lang="en-GB" sz="1000"/>
              <a:t> станций и </a:t>
            </a:r>
            <a:r>
              <a:rPr b="1" lang="en-GB" sz="1000"/>
              <a:t>4120</a:t>
            </a:r>
            <a:r>
              <a:rPr lang="en-GB" sz="1000"/>
              <a:t> велосипедов. В 2018 г. Было совершено порядка </a:t>
            </a:r>
            <a:r>
              <a:rPr b="1" lang="en-GB" sz="1000"/>
              <a:t>4,5 млн</a:t>
            </a:r>
            <a:r>
              <a:rPr lang="en-GB" sz="1000"/>
              <a:t> прокатных сессий. </a:t>
            </a:r>
            <a:endParaRPr sz="1000"/>
          </a:p>
        </p:txBody>
      </p:sp>
      <p:sp>
        <p:nvSpPr>
          <p:cNvPr id="149" name="Google Shape;149;p18"/>
          <p:cNvSpPr txBox="1"/>
          <p:nvPr/>
        </p:nvSpPr>
        <p:spPr>
          <a:xfrm>
            <a:off x="137216" y="443089"/>
            <a:ext cx="5546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Реализованные правительством меры по предотвращению загрязнения воздушной среды Москвы</a:t>
            </a:r>
            <a:endParaRPr b="1" sz="1200"/>
          </a:p>
        </p:txBody>
      </p:sp>
      <p:sp>
        <p:nvSpPr>
          <p:cNvPr id="150" name="Google Shape;150;p18"/>
          <p:cNvSpPr txBox="1"/>
          <p:nvPr/>
        </p:nvSpPr>
        <p:spPr>
          <a:xfrm>
            <a:off x="819543" y="1750329"/>
            <a:ext cx="4925700" cy="538200"/>
          </a:xfrm>
          <a:prstGeom prst="rect">
            <a:avLst/>
          </a:prstGeom>
          <a:gradFill>
            <a:gsLst>
              <a:gs pos="0">
                <a:srgbClr val="F3F3F3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За 2015-2018 г. транспортная ситуация в Москве значительно улучшилась: средняя скорость движения в часы «пик» увеличилась на </a:t>
            </a:r>
            <a:r>
              <a:rPr b="1" lang="en-GB" sz="1000"/>
              <a:t>14%.</a:t>
            </a:r>
            <a:r>
              <a:rPr lang="en-GB" sz="1000"/>
              <a:t> Условия дорожного движения влияют на </a:t>
            </a:r>
            <a:r>
              <a:rPr lang="en-GB" sz="1000"/>
              <a:t>объем</a:t>
            </a:r>
            <a:r>
              <a:rPr lang="en-GB" sz="1000"/>
              <a:t> выбросов загрязняющих веществ.</a:t>
            </a:r>
            <a:endParaRPr sz="1000"/>
          </a:p>
        </p:txBody>
      </p:sp>
      <p:sp>
        <p:nvSpPr>
          <p:cNvPr id="151" name="Google Shape;151;p18"/>
          <p:cNvSpPr txBox="1"/>
          <p:nvPr/>
        </p:nvSpPr>
        <p:spPr>
          <a:xfrm>
            <a:off x="819543" y="2394729"/>
            <a:ext cx="4925700" cy="538200"/>
          </a:xfrm>
          <a:prstGeom prst="rect">
            <a:avLst/>
          </a:prstGeom>
          <a:gradFill>
            <a:gsLst>
              <a:gs pos="0">
                <a:srgbClr val="F3F3F3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Стимулирование развития личного электрического транспорта.</a:t>
            </a:r>
            <a:r>
              <a:rPr lang="en-GB" sz="1000"/>
              <a:t> На парковках Москвы установлено </a:t>
            </a:r>
            <a:r>
              <a:rPr b="1" lang="en-GB" sz="1000"/>
              <a:t>119 </a:t>
            </a:r>
            <a:r>
              <a:rPr lang="en-GB" sz="1000"/>
              <a:t>зарядных станций для электромобилей, в 2019 г. Планируется установить </a:t>
            </a:r>
            <a:r>
              <a:rPr b="1" lang="en-GB" sz="1000"/>
              <a:t>38 </a:t>
            </a:r>
            <a:r>
              <a:rPr lang="en-GB" sz="1000"/>
              <a:t>зарядных станций.</a:t>
            </a:r>
            <a:endParaRPr sz="1000"/>
          </a:p>
        </p:txBody>
      </p:sp>
      <p:sp>
        <p:nvSpPr>
          <p:cNvPr id="152" name="Google Shape;152;p18"/>
          <p:cNvSpPr txBox="1"/>
          <p:nvPr/>
        </p:nvSpPr>
        <p:spPr>
          <a:xfrm>
            <a:off x="819543" y="3039129"/>
            <a:ext cx="4925700" cy="538200"/>
          </a:xfrm>
          <a:prstGeom prst="rect">
            <a:avLst/>
          </a:prstGeom>
          <a:gradFill>
            <a:gsLst>
              <a:gs pos="0">
                <a:srgbClr val="F3F3F3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В 2017-2018г. приобретены и введены в эксплуатацию </a:t>
            </a:r>
            <a:r>
              <a:rPr b="1" lang="en-GB" sz="1000"/>
              <a:t>230</a:t>
            </a:r>
            <a:r>
              <a:rPr lang="en-GB" sz="1000"/>
              <a:t> трамваев. На 2019 г. запланирована поставка </a:t>
            </a:r>
            <a:r>
              <a:rPr b="1" lang="en-GB" sz="1000"/>
              <a:t>110 </a:t>
            </a:r>
            <a:r>
              <a:rPr lang="en-GB" sz="1000"/>
              <a:t>трамвайных вагонов. В период 2020-2022 гг. планируется закупка </a:t>
            </a:r>
            <a:r>
              <a:rPr b="1" lang="en-GB" sz="1000"/>
              <a:t>290 </a:t>
            </a:r>
            <a:r>
              <a:rPr lang="en-GB" sz="1000"/>
              <a:t>трамваев нового поколения</a:t>
            </a:r>
            <a:endParaRPr sz="1000"/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41" y="1171429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641" y="1822619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641" y="3111429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79975" y="4762825"/>
            <a:ext cx="8508600" cy="29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* МЦК - Московская Центральное Кольцо. Маршрутная линия железнодорожного пассажирского транспорта в Москве, частично интегрированная с метрополитеном по системе оплаты проезда и пересадкам. ** В апреле 2018 г. проводилось 2 аукциона на поставку электробусов. ГУП «Мосгортранс» купило 200 электробусов у  ПАО «КАМАЗ».</a:t>
            </a:r>
            <a:endParaRPr sz="800"/>
          </a:p>
        </p:txBody>
      </p:sp>
      <p:sp>
        <p:nvSpPr>
          <p:cNvPr id="157" name="Google Shape;157;p18"/>
          <p:cNvSpPr/>
          <p:nvPr/>
        </p:nvSpPr>
        <p:spPr>
          <a:xfrm>
            <a:off x="-50" y="4662325"/>
            <a:ext cx="75804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-150" y="4679789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6105461" y="585938"/>
            <a:ext cx="1110000" cy="1110000"/>
          </a:xfrm>
          <a:prstGeom prst="ellipse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В 2017 г. Открыто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D85C6"/>
                </a:solidFill>
              </a:rPr>
              <a:t>54</a:t>
            </a:r>
            <a:r>
              <a:rPr b="1" lang="en-GB" sz="900">
                <a:solidFill>
                  <a:srgbClr val="3D85C6"/>
                </a:solidFill>
              </a:rPr>
              <a:t> </a:t>
            </a:r>
            <a:r>
              <a:rPr lang="en-GB" sz="1000"/>
              <a:t>км.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МЦК*</a:t>
            </a:r>
            <a:endParaRPr sz="1000"/>
          </a:p>
        </p:txBody>
      </p:sp>
      <p:sp>
        <p:nvSpPr>
          <p:cNvPr id="160" name="Google Shape;160;p18"/>
          <p:cNvSpPr/>
          <p:nvPr/>
        </p:nvSpPr>
        <p:spPr>
          <a:xfrm>
            <a:off x="6105411" y="1923163"/>
            <a:ext cx="1110000" cy="1110000"/>
          </a:xfrm>
          <a:prstGeom prst="ellipse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D85C6"/>
                </a:solidFill>
              </a:rPr>
              <a:t>55</a:t>
            </a:r>
            <a:r>
              <a:rPr b="1" lang="en-GB" sz="900">
                <a:solidFill>
                  <a:srgbClr val="3D85C6"/>
                </a:solidFill>
              </a:rPr>
              <a:t> </a:t>
            </a:r>
            <a:r>
              <a:rPr lang="en-GB" sz="1000">
                <a:solidFill>
                  <a:schemeClr val="dk1"/>
                </a:solidFill>
              </a:rPr>
              <a:t>станций метро откроется к 2023 г.</a:t>
            </a:r>
            <a:endParaRPr sz="1000"/>
          </a:p>
        </p:txBody>
      </p:sp>
      <p:sp>
        <p:nvSpPr>
          <p:cNvPr id="161" name="Google Shape;161;p18"/>
          <p:cNvSpPr/>
          <p:nvPr/>
        </p:nvSpPr>
        <p:spPr>
          <a:xfrm>
            <a:off x="6105411" y="3260388"/>
            <a:ext cx="1110000" cy="1110000"/>
          </a:xfrm>
          <a:prstGeom prst="ellipse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3D85C6"/>
                </a:solidFill>
              </a:rPr>
              <a:t>200</a:t>
            </a:r>
            <a:endParaRPr b="1" sz="18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Электро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автобусов куплено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В 2018г.**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819643" y="3683529"/>
            <a:ext cx="4925700" cy="538200"/>
          </a:xfrm>
          <a:prstGeom prst="rect">
            <a:avLst/>
          </a:prstGeom>
          <a:gradFill>
            <a:gsLst>
              <a:gs pos="0">
                <a:srgbClr val="F3F3F3"/>
              </a:gs>
              <a:gs pos="7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С 2017 г. запрещен въезд в центральную часть города, ограниченную Третьим транспортным кольцом, и движение по нему грузовых автомобилей ниже экологического класса 3.</a:t>
            </a:r>
            <a:endParaRPr sz="1000"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650" y="375146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8">
            <a:alphaModFix/>
          </a:blip>
          <a:srcRect b="0" l="27083" r="48485" t="0"/>
          <a:stretch/>
        </p:blipFill>
        <p:spPr>
          <a:xfrm>
            <a:off x="7637575" y="294025"/>
            <a:ext cx="1506275" cy="43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23937" r="35269" t="0"/>
          <a:stretch/>
        </p:blipFill>
        <p:spPr>
          <a:xfrm>
            <a:off x="6429421" y="253050"/>
            <a:ext cx="2714580" cy="4436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Отходы производства и потребления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79975" y="4762825"/>
            <a:ext cx="8508600" cy="29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*ТКО - Твердые коммунальные отходы. **РНО - раздельное накопление отходов.</a:t>
            </a:r>
            <a:endParaRPr sz="800"/>
          </a:p>
        </p:txBody>
      </p:sp>
      <p:sp>
        <p:nvSpPr>
          <p:cNvPr id="173" name="Google Shape;173;p19"/>
          <p:cNvSpPr/>
          <p:nvPr/>
        </p:nvSpPr>
        <p:spPr>
          <a:xfrm>
            <a:off x="-50" y="4662325"/>
            <a:ext cx="63585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-150" y="4679789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470288" y="558450"/>
            <a:ext cx="68400" cy="834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609025" y="830550"/>
            <a:ext cx="5608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В РФ стартовала реформа системы обращения с ТКО*. Главные цели реформы - минимизация </a:t>
            </a:r>
            <a:r>
              <a:rPr lang="en-GB" sz="1000"/>
              <a:t>объемов </a:t>
            </a:r>
            <a:r>
              <a:rPr lang="en-GB" sz="1000"/>
              <a:t>отходов и изменение баланса сжигаемых и вторично используемых отходов</a:t>
            </a:r>
            <a:r>
              <a:rPr lang="en-GB" sz="1000"/>
              <a:t> производства и потребления</a:t>
            </a:r>
            <a:r>
              <a:rPr lang="en-GB" sz="1000"/>
              <a:t>.</a:t>
            </a:r>
            <a:endParaRPr sz="1000"/>
          </a:p>
        </p:txBody>
      </p:sp>
      <p:sp>
        <p:nvSpPr>
          <p:cNvPr id="177" name="Google Shape;177;p19"/>
          <p:cNvSpPr txBox="1"/>
          <p:nvPr/>
        </p:nvSpPr>
        <p:spPr>
          <a:xfrm>
            <a:off x="609013" y="558450"/>
            <a:ext cx="2332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В 2015 году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470275" y="1552350"/>
            <a:ext cx="68400" cy="834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470288" y="2546250"/>
            <a:ext cx="68400" cy="834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609013" y="1547350"/>
            <a:ext cx="2332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С</a:t>
            </a:r>
            <a:r>
              <a:rPr b="1" lang="en-GB">
                <a:solidFill>
                  <a:srgbClr val="3D85C6"/>
                </a:solidFill>
              </a:rPr>
              <a:t> 2015 по 2018 год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609025" y="1829451"/>
            <a:ext cx="5608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Создание инфраструктуры РНО** позволило собрать более 3 тысяч тонн вторичных материальных ресурсов. На </a:t>
            </a:r>
            <a:r>
              <a:rPr b="1" lang="en-GB" sz="1000"/>
              <a:t>25%</a:t>
            </a:r>
            <a:r>
              <a:rPr lang="en-GB" sz="1000"/>
              <a:t> выросло количество собираемых вторичных материальных ресурсов (ВМР) – стекла, пластика, металлов и макулатуры.</a:t>
            </a:r>
            <a:endParaRPr sz="1000"/>
          </a:p>
        </p:txBody>
      </p:sp>
      <p:sp>
        <p:nvSpPr>
          <p:cNvPr id="182" name="Google Shape;182;p19"/>
          <p:cNvSpPr/>
          <p:nvPr/>
        </p:nvSpPr>
        <p:spPr>
          <a:xfrm>
            <a:off x="470288" y="3540150"/>
            <a:ext cx="68400" cy="834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609025" y="2808350"/>
            <a:ext cx="5608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В наиболее посещаемых общественных местах города планируется установить 1000 контейнеров типа «колокол» объёмом 1,8 м3 для раздельного накопления отходов.</a:t>
            </a:r>
            <a:endParaRPr sz="1000"/>
          </a:p>
        </p:txBody>
      </p:sp>
      <p:sp>
        <p:nvSpPr>
          <p:cNvPr id="184" name="Google Shape;184;p19"/>
          <p:cNvSpPr txBox="1"/>
          <p:nvPr/>
        </p:nvSpPr>
        <p:spPr>
          <a:xfrm>
            <a:off x="609013" y="2536250"/>
            <a:ext cx="2332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В 2019 году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609025" y="3540150"/>
            <a:ext cx="2332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К 2025 году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609025" y="3812250"/>
            <a:ext cx="5608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В городе Москва планируется достигнуть цели: снизить объемы захоронения отходов IV класса опасности до </a:t>
            </a:r>
            <a:r>
              <a:rPr b="1" lang="en-GB" sz="1000"/>
              <a:t>40%</a:t>
            </a:r>
            <a:r>
              <a:rPr lang="en-GB" sz="1000"/>
              <a:t>, отходов V класса опасности – до </a:t>
            </a:r>
            <a:r>
              <a:rPr b="1" lang="en-GB" sz="1000"/>
              <a:t>20%</a:t>
            </a:r>
            <a:r>
              <a:rPr lang="en-GB" sz="1000"/>
              <a:t>.</a:t>
            </a:r>
            <a:endParaRPr sz="1000"/>
          </a:p>
        </p:txBody>
      </p:sp>
      <p:sp>
        <p:nvSpPr>
          <p:cNvPr id="187" name="Google Shape;187;p19"/>
          <p:cNvSpPr/>
          <p:nvPr/>
        </p:nvSpPr>
        <p:spPr>
          <a:xfrm rot="5400000">
            <a:off x="-1464275" y="2530500"/>
            <a:ext cx="3398400" cy="249000"/>
          </a:xfrm>
          <a:prstGeom prst="rightArrow">
            <a:avLst>
              <a:gd fmla="val 39015" name="adj1"/>
              <a:gd fmla="val 99397" name="adj2"/>
            </a:avLst>
          </a:prstGeom>
          <a:gradFill>
            <a:gsLst>
              <a:gs pos="0">
                <a:srgbClr val="3D85C6">
                  <a:alpha val="5882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</a:rPr>
              <a:t>Отходы производства и потребления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79975" y="4762825"/>
            <a:ext cx="8508600" cy="29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*ВМР - Вторичные Материальные Ресурсы</a:t>
            </a:r>
            <a:endParaRPr sz="800"/>
          </a:p>
        </p:txBody>
      </p:sp>
      <p:sp>
        <p:nvSpPr>
          <p:cNvPr id="195" name="Google Shape;195;p20"/>
          <p:cNvSpPr/>
          <p:nvPr/>
        </p:nvSpPr>
        <p:spPr>
          <a:xfrm>
            <a:off x="-50" y="4662328"/>
            <a:ext cx="91440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-150" y="4679789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296488" y="491650"/>
            <a:ext cx="68400" cy="834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435225" y="763750"/>
            <a:ext cx="5608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и</a:t>
            </a:r>
            <a:r>
              <a:rPr lang="en-GB" sz="1000"/>
              <a:t>ли около </a:t>
            </a:r>
            <a:r>
              <a:rPr b="1" lang="en-GB" sz="1000"/>
              <a:t>35%</a:t>
            </a:r>
            <a:r>
              <a:rPr lang="en-GB" sz="1000"/>
              <a:t> </a:t>
            </a:r>
            <a:r>
              <a:rPr lang="en-GB" sz="1000">
                <a:solidFill>
                  <a:schemeClr val="dk1"/>
                </a:solidFill>
              </a:rPr>
              <a:t>общего объема ТКО у</a:t>
            </a:r>
            <a:r>
              <a:rPr lang="en-GB" sz="1000"/>
              <a:t>даляют операторы, оказывающие комплексные услуги по обращению с отходами. </a:t>
            </a:r>
            <a:r>
              <a:rPr lang="en-GB" sz="1000">
                <a:solidFill>
                  <a:schemeClr val="dk1"/>
                </a:solidFill>
              </a:rPr>
              <a:t>Из них 514,5 тыс. тонн направляется на вторичное использование. </a:t>
            </a:r>
            <a:r>
              <a:rPr lang="en-GB" sz="1000"/>
              <a:t>Они обслуживают 6,9 млн человек (</a:t>
            </a:r>
            <a:r>
              <a:rPr b="1" lang="en-GB" sz="1000"/>
              <a:t>57%</a:t>
            </a:r>
            <a:r>
              <a:rPr lang="en-GB" sz="1000"/>
              <a:t> населения).</a:t>
            </a:r>
            <a:endParaRPr sz="1000"/>
          </a:p>
        </p:txBody>
      </p:sp>
      <p:sp>
        <p:nvSpPr>
          <p:cNvPr id="199" name="Google Shape;199;p20"/>
          <p:cNvSpPr txBox="1"/>
          <p:nvPr/>
        </p:nvSpPr>
        <p:spPr>
          <a:xfrm>
            <a:off x="435213" y="491650"/>
            <a:ext cx="2332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2,5 млн тонн ТКО в год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296475" y="1485550"/>
            <a:ext cx="68400" cy="834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 txBox="1"/>
          <p:nvPr/>
        </p:nvSpPr>
        <p:spPr>
          <a:xfrm>
            <a:off x="435213" y="1480550"/>
            <a:ext cx="2332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За 2018 год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435225" y="1762651"/>
            <a:ext cx="5608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На пунктах РНО отобрано порядка 3,5 тыс. тонн отходов. Количество пунктов приема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ВМР по сравнению с 2017 г. увеличилось на </a:t>
            </a:r>
            <a:r>
              <a:rPr b="1" lang="en-GB" sz="1000"/>
              <a:t>17%</a:t>
            </a:r>
            <a:r>
              <a:rPr lang="en-GB" sz="1000"/>
              <a:t> (рис. 3), а количество собранных отходов – на </a:t>
            </a:r>
            <a:r>
              <a:rPr b="1" lang="en-GB" sz="1000"/>
              <a:t>25%</a:t>
            </a:r>
            <a:r>
              <a:rPr lang="en-GB" sz="1000"/>
              <a:t>.</a:t>
            </a:r>
            <a:endParaRPr sz="1000"/>
          </a:p>
        </p:txBody>
      </p:sp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b="18656" l="11157" r="52250" t="29578"/>
          <a:stretch/>
        </p:blipFill>
        <p:spPr>
          <a:xfrm>
            <a:off x="1253713" y="2470938"/>
            <a:ext cx="2129824" cy="1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1151450" y="4183988"/>
            <a:ext cx="340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Рис. 3. </a:t>
            </a:r>
            <a:r>
              <a:rPr lang="en-GB" sz="800">
                <a:solidFill>
                  <a:srgbClr val="666666"/>
                </a:solidFill>
              </a:rPr>
              <a:t> Количество пунктов раздельного накопления и сбора ВМР,</a:t>
            </a:r>
            <a:endParaRPr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установленных в рамках государственных контрактов</a:t>
            </a:r>
            <a:endParaRPr sz="800">
              <a:solidFill>
                <a:srgbClr val="666666"/>
              </a:solidFill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 rotWithShape="1">
          <a:blip r:embed="rId4">
            <a:alphaModFix/>
          </a:blip>
          <a:srcRect b="33969" l="47330" r="9684" t="21827"/>
          <a:stretch/>
        </p:blipFill>
        <p:spPr>
          <a:xfrm>
            <a:off x="4587350" y="2489263"/>
            <a:ext cx="2929756" cy="16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/>
          <p:nvPr/>
        </p:nvSpPr>
        <p:spPr>
          <a:xfrm>
            <a:off x="6240400" y="491650"/>
            <a:ext cx="68400" cy="1925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6379125" y="763750"/>
            <a:ext cx="2468100" cy="16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Больше </a:t>
            </a:r>
            <a:r>
              <a:rPr b="1" lang="en-GB" sz="1000">
                <a:solidFill>
                  <a:schemeClr val="dk1"/>
                </a:solidFill>
              </a:rPr>
              <a:t>40%</a:t>
            </a:r>
            <a:r>
              <a:rPr lang="en-GB" sz="1000">
                <a:solidFill>
                  <a:schemeClr val="dk1"/>
                </a:solidFill>
              </a:rPr>
              <a:t> *ВМР пришлось на стекло, количество пластика и макулатуры оказалось примерно равным </a:t>
            </a:r>
            <a:r>
              <a:rPr lang="en-GB" sz="1000"/>
              <a:t>(рис. 4). </a:t>
            </a:r>
            <a:r>
              <a:rPr lang="en-GB" sz="1000"/>
              <a:t>Доля металлических отходов составила всего 1%. </a:t>
            </a:r>
            <a:r>
              <a:rPr lang="en-GB" sz="1000">
                <a:solidFill>
                  <a:schemeClr val="dk1"/>
                </a:solidFill>
              </a:rPr>
              <a:t>Отобранные в пунктах РНО ВМР проходят досортировку и передаются предприятиям  для повторного использования.</a:t>
            </a:r>
            <a:endParaRPr sz="1000"/>
          </a:p>
        </p:txBody>
      </p:sp>
      <p:sp>
        <p:nvSpPr>
          <p:cNvPr id="208" name="Google Shape;208;p20"/>
          <p:cNvSpPr txBox="1"/>
          <p:nvPr/>
        </p:nvSpPr>
        <p:spPr>
          <a:xfrm>
            <a:off x="6379113" y="491650"/>
            <a:ext cx="23328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D85C6"/>
                </a:solidFill>
              </a:rPr>
              <a:t>В 2018 году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209" name="Google Shape;209;p20"/>
          <p:cNvSpPr txBox="1"/>
          <p:nvPr/>
        </p:nvSpPr>
        <p:spPr>
          <a:xfrm>
            <a:off x="4482050" y="4173788"/>
            <a:ext cx="254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Рис. 4.  </a:t>
            </a:r>
            <a:r>
              <a:rPr lang="en-GB" sz="800">
                <a:solidFill>
                  <a:srgbClr val="666666"/>
                </a:solidFill>
              </a:rPr>
              <a:t>Соотношение фракций (видов ВМР),</a:t>
            </a:r>
            <a:endParaRPr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отобранных из ТКО в 2018 г.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0" y="0"/>
            <a:ext cx="9144000" cy="294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</a:rPr>
              <a:t> Экомониторинг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-50" y="4662328"/>
            <a:ext cx="9144000" cy="27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-150" y="4679789"/>
            <a:ext cx="9144000" cy="2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280650" y="347725"/>
            <a:ext cx="43656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</a:rPr>
              <a:t>Экологическая ситуация в больших городах всегда вызывает много споров и дискуссий.</a:t>
            </a:r>
            <a:endParaRPr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</a:rPr>
              <a:t>Благодаря развитию общественного транспорта и контролю за соблюдением экологических требований к моторному топливу, воздух в Москве становится в разы чище.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9" name="Google Shape;219;p21"/>
          <p:cNvSpPr/>
          <p:nvPr/>
        </p:nvSpPr>
        <p:spPr>
          <a:xfrm flipH="1">
            <a:off x="4865800" y="429313"/>
            <a:ext cx="53700" cy="890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81050" y="429325"/>
            <a:ext cx="53700" cy="890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283350" y="1524950"/>
            <a:ext cx="44574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/>
              <a:t>Мосэкомониторинг</a:t>
            </a:r>
            <a:r>
              <a:rPr lang="en-GB" sz="1050"/>
              <a:t> — учреждение, осуществляющее государственный экологический контроль на территории города Москвы. Создано решением </a:t>
            </a:r>
            <a:r>
              <a:rPr lang="en-GB" sz="1050">
                <a:uFill>
                  <a:noFill/>
                </a:uFill>
                <a:hlinkClick r:id="rId3"/>
              </a:rPr>
              <a:t>правительства Москвы</a:t>
            </a:r>
            <a:r>
              <a:rPr lang="en-GB" sz="1050"/>
              <a:t> в 2002 году.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Московская система экологического мониторинга - единственная в России, соответствующая уровню мировых мегаполисов.          В состав входят:</a:t>
            </a:r>
            <a:endParaRPr sz="11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</p:txBody>
      </p:sp>
      <p:pic>
        <p:nvPicPr>
          <p:cNvPr id="222" name="Google Shape;2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802" y="1544150"/>
            <a:ext cx="3878210" cy="246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/>
        </p:nvSpPr>
        <p:spPr>
          <a:xfrm>
            <a:off x="4919500" y="357900"/>
            <a:ext cx="4101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На сайте Мосэкомониторинга существует</a:t>
            </a:r>
            <a:r>
              <a:rPr lang="en-GB" sz="1100">
                <a:solidFill>
                  <a:schemeClr val="dk1"/>
                </a:solidFill>
              </a:rPr>
              <a:t> раздел о загрязнении воздуха в Москве, где можно узнать уровень вредных веществ в атмосфере. Статистику по 16 загрязняющим веществам получают с 52 станций контроля. Все данные сразу отображаются на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hlinkClick r:id="rId5"/>
              </a:rPr>
              <a:t>интерактивной карте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 sz="1000"/>
          </a:p>
        </p:txBody>
      </p:sp>
      <p:sp>
        <p:nvSpPr>
          <p:cNvPr id="224" name="Google Shape;224;p21"/>
          <p:cNvSpPr txBox="1"/>
          <p:nvPr/>
        </p:nvSpPr>
        <p:spPr>
          <a:xfrm>
            <a:off x="7300" y="2707825"/>
            <a:ext cx="49122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25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850"/>
              <a:buChar char="❏"/>
            </a:pPr>
            <a:r>
              <a:rPr b="1" lang="en-GB" sz="850">
                <a:solidFill>
                  <a:srgbClr val="222222"/>
                </a:solidFill>
              </a:rPr>
              <a:t>более 30 </a:t>
            </a:r>
            <a:r>
              <a:rPr lang="en-GB" sz="850">
                <a:solidFill>
                  <a:srgbClr val="222222"/>
                </a:solidFill>
              </a:rPr>
              <a:t>автоматических стационарных станций контроля загрязнения воздуха</a:t>
            </a:r>
            <a:endParaRPr sz="850">
              <a:solidFill>
                <a:srgbClr val="222222"/>
              </a:solidFill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50"/>
              <a:buChar char="❏"/>
            </a:pPr>
            <a:r>
              <a:rPr lang="en-GB" sz="850">
                <a:solidFill>
                  <a:srgbClr val="222222"/>
                </a:solidFill>
              </a:rPr>
              <a:t>передвижная экологическая лаборатория контроля загрязнения воздуха и уровня шума</a:t>
            </a:r>
            <a:endParaRPr sz="850">
              <a:solidFill>
                <a:srgbClr val="222222"/>
              </a:solidFill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Char char="❏"/>
            </a:pPr>
            <a:r>
              <a:rPr b="1" lang="en-GB" sz="850">
                <a:solidFill>
                  <a:srgbClr val="222222"/>
                </a:solidFill>
              </a:rPr>
              <a:t>60 </a:t>
            </a:r>
            <a:r>
              <a:rPr lang="en-GB" sz="850">
                <a:solidFill>
                  <a:srgbClr val="222222"/>
                </a:solidFill>
              </a:rPr>
              <a:t>контрольных створов наблюдения за качеством воды реки Москвы и её притоков.</a:t>
            </a:r>
            <a:endParaRPr sz="850">
              <a:solidFill>
                <a:srgbClr val="222222"/>
              </a:solidFill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50"/>
              <a:buChar char="❏"/>
            </a:pPr>
            <a:r>
              <a:rPr b="1" lang="en-GB" sz="850">
                <a:solidFill>
                  <a:srgbClr val="222222"/>
                </a:solidFill>
              </a:rPr>
              <a:t>253 </a:t>
            </a:r>
            <a:r>
              <a:rPr lang="en-GB" sz="850">
                <a:solidFill>
                  <a:srgbClr val="222222"/>
                </a:solidFill>
              </a:rPr>
              <a:t>площадки для наблюдения за состоянием почвы</a:t>
            </a:r>
            <a:endParaRPr sz="850">
              <a:solidFill>
                <a:srgbClr val="222222"/>
              </a:solidFill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850"/>
              <a:buChar char="❏"/>
            </a:pPr>
            <a:r>
              <a:rPr b="1" lang="en-GB" sz="850">
                <a:solidFill>
                  <a:srgbClr val="222222"/>
                </a:solidFill>
              </a:rPr>
              <a:t>494 </a:t>
            </a:r>
            <a:r>
              <a:rPr lang="en-GB" sz="850">
                <a:solidFill>
                  <a:srgbClr val="222222"/>
                </a:solidFill>
              </a:rPr>
              <a:t>площадки для наблюдения за состоянием зеленых насаждений</a:t>
            </a:r>
            <a:endParaRPr sz="850">
              <a:solidFill>
                <a:srgbClr val="222222"/>
              </a:solidFill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Char char="❏"/>
            </a:pPr>
            <a:r>
              <a:rPr b="1" lang="en-GB" sz="850">
                <a:solidFill>
                  <a:srgbClr val="222222"/>
                </a:solidFill>
              </a:rPr>
              <a:t>сеть скважин </a:t>
            </a:r>
            <a:r>
              <a:rPr lang="en-GB" sz="850">
                <a:solidFill>
                  <a:srgbClr val="222222"/>
                </a:solidFill>
              </a:rPr>
              <a:t>для наблюдения за подтоплением и качеством подземных вод</a:t>
            </a:r>
            <a:endParaRPr sz="850">
              <a:solidFill>
                <a:srgbClr val="0B0080"/>
              </a:solidFill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Char char="❏"/>
            </a:pPr>
            <a:r>
              <a:rPr b="1" lang="en-GB" sz="850">
                <a:solidFill>
                  <a:srgbClr val="222222"/>
                </a:solidFill>
              </a:rPr>
              <a:t>14 </a:t>
            </a:r>
            <a:r>
              <a:rPr lang="en-GB" sz="850">
                <a:solidFill>
                  <a:srgbClr val="222222"/>
                </a:solidFill>
              </a:rPr>
              <a:t>участков для наблюдений за оползнями</a:t>
            </a:r>
            <a:endParaRPr sz="850">
              <a:solidFill>
                <a:srgbClr val="0B0080"/>
              </a:solidFill>
            </a:endParaRPr>
          </a:p>
          <a:p>
            <a:pPr indent="-2825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"/>
              <a:buChar char="❏"/>
            </a:pPr>
            <a:r>
              <a:rPr b="1" lang="en-GB" sz="850">
                <a:solidFill>
                  <a:srgbClr val="222222"/>
                </a:solidFill>
              </a:rPr>
              <a:t>свыше 200 </a:t>
            </a:r>
            <a:r>
              <a:rPr lang="en-GB" sz="850">
                <a:solidFill>
                  <a:srgbClr val="222222"/>
                </a:solidFill>
              </a:rPr>
              <a:t>участков наблюдения за карстовыми процессами.</a:t>
            </a:r>
            <a:endParaRPr sz="1200"/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4075" y="3270260"/>
            <a:ext cx="2177073" cy="131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